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2" r:id="rId9"/>
    <p:sldId id="293" r:id="rId10"/>
    <p:sldId id="263" r:id="rId11"/>
    <p:sldId id="264" r:id="rId12"/>
    <p:sldId id="312" r:id="rId13"/>
    <p:sldId id="288" r:id="rId14"/>
    <p:sldId id="289" r:id="rId15"/>
    <p:sldId id="313" r:id="rId16"/>
    <p:sldId id="265" r:id="rId17"/>
    <p:sldId id="290" r:id="rId18"/>
    <p:sldId id="266" r:id="rId19"/>
    <p:sldId id="305" r:id="rId20"/>
    <p:sldId id="267" r:id="rId21"/>
    <p:sldId id="291" r:id="rId22"/>
    <p:sldId id="314" r:id="rId23"/>
    <p:sldId id="268" r:id="rId24"/>
    <p:sldId id="315" r:id="rId25"/>
    <p:sldId id="269" r:id="rId26"/>
    <p:sldId id="294" r:id="rId27"/>
    <p:sldId id="316" r:id="rId28"/>
    <p:sldId id="295" r:id="rId29"/>
    <p:sldId id="296" r:id="rId30"/>
    <p:sldId id="297" r:id="rId31"/>
    <p:sldId id="298" r:id="rId32"/>
    <p:sldId id="299" r:id="rId33"/>
    <p:sldId id="274" r:id="rId34"/>
    <p:sldId id="317" r:id="rId35"/>
    <p:sldId id="275" r:id="rId36"/>
    <p:sldId id="318" r:id="rId37"/>
    <p:sldId id="319" r:id="rId38"/>
    <p:sldId id="300" r:id="rId39"/>
    <p:sldId id="301" r:id="rId40"/>
    <p:sldId id="302" r:id="rId41"/>
    <p:sldId id="320" r:id="rId42"/>
    <p:sldId id="321" r:id="rId43"/>
    <p:sldId id="303" r:id="rId44"/>
    <p:sldId id="306" r:id="rId45"/>
    <p:sldId id="307" r:id="rId46"/>
    <p:sldId id="278" r:id="rId47"/>
    <p:sldId id="279" r:id="rId48"/>
    <p:sldId id="308" r:id="rId49"/>
    <p:sldId id="309" r:id="rId50"/>
    <p:sldId id="310" r:id="rId51"/>
    <p:sldId id="311" r:id="rId52"/>
    <p:sldId id="286" r:id="rId53"/>
  </p:sldIdLst>
  <p:sldSz cx="9144000" cy="5143500" type="screen16x9"/>
  <p:notesSz cx="6858000" cy="9144000"/>
  <p:embeddedFontLst>
    <p:embeddedFont>
      <p:font typeface="Comfortaa Medium" pitchFamily="2" charset="0"/>
      <p:regular r:id="rId55"/>
    </p:embeddedFont>
    <p:embeddedFont>
      <p:font typeface="Comfortaa Regular" pitchFamily="2" charset="0"/>
      <p:regular r:id="rId56"/>
      <p:bold r:id="rId57"/>
      <p:italic r:id="rId58"/>
    </p:embeddedFont>
    <p:embeddedFont>
      <p:font typeface="Comfortaa SemiBold" pitchFamily="2" charset="0"/>
      <p:regular r:id="rId59"/>
      <p:bold r:id="rId60"/>
    </p:embeddedFont>
    <p:embeddedFont>
      <p:font typeface="Roboto Mono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25"/>
    <p:restoredTop sz="81339"/>
  </p:normalViewPr>
  <p:slideViewPr>
    <p:cSldViewPr snapToGrid="0">
      <p:cViewPr varScale="1">
        <p:scale>
          <a:sx n="170" d="100"/>
          <a:sy n="170" d="100"/>
        </p:scale>
        <p:origin x="192" y="3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c5f2a629a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c5f2a629a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c5f2a629a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c5f2a629a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After we have signed up for an Adafruit account, go to </a:t>
            </a:r>
            <a:r>
              <a:rPr lang="en-CA" dirty="0" err="1"/>
              <a:t>io.adafruit.com</a:t>
            </a:r>
            <a:r>
              <a:rPr lang="en-CA" dirty="0"/>
              <a:t> </a:t>
            </a:r>
            <a:br>
              <a:rPr lang="en-CA" dirty="0"/>
            </a:br>
            <a:br>
              <a:rPr lang="en-CA" dirty="0"/>
            </a:br>
            <a:r>
              <a:rPr lang="en-CA" dirty="0"/>
              <a:t>Make a new dashboard.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c5f2a629a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c5f2a629a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After we have signed up for an Adafruit account, go to </a:t>
            </a:r>
            <a:r>
              <a:rPr lang="en-CA" dirty="0" err="1"/>
              <a:t>io.adafruit.com</a:t>
            </a:r>
            <a:r>
              <a:rPr lang="en-CA" dirty="0"/>
              <a:t> </a:t>
            </a:r>
            <a:br>
              <a:rPr lang="en-CA" dirty="0"/>
            </a:br>
            <a:br>
              <a:rPr lang="en-CA" dirty="0"/>
            </a:br>
            <a:r>
              <a:rPr lang="en-CA" dirty="0"/>
              <a:t>Make a new dashboard.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2137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dashboard is empty, </a:t>
            </a:r>
          </a:p>
        </p:txBody>
      </p:sp>
    </p:spTree>
    <p:extLst>
      <p:ext uri="{BB962C8B-B14F-4D97-AF65-F5344CB8AC3E}">
        <p14:creationId xmlns:p14="http://schemas.microsoft.com/office/powerpoint/2010/main" val="2410706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menu is where we start. </a:t>
            </a:r>
          </a:p>
        </p:txBody>
      </p:sp>
    </p:spTree>
    <p:extLst>
      <p:ext uri="{BB962C8B-B14F-4D97-AF65-F5344CB8AC3E}">
        <p14:creationId xmlns:p14="http://schemas.microsoft.com/office/powerpoint/2010/main" val="2632325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Create New Block</a:t>
            </a:r>
          </a:p>
        </p:txBody>
      </p:sp>
    </p:spTree>
    <p:extLst>
      <p:ext uri="{BB962C8B-B14F-4D97-AF65-F5344CB8AC3E}">
        <p14:creationId xmlns:p14="http://schemas.microsoft.com/office/powerpoint/2010/main" val="1009832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c5f2a629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c5f2a629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Hovering over the switch indicates it’s a toggle switch</a:t>
            </a:r>
          </a:p>
        </p:txBody>
      </p:sp>
    </p:spTree>
    <p:extLst>
      <p:ext uri="{BB962C8B-B14F-4D97-AF65-F5344CB8AC3E}">
        <p14:creationId xmlns:p14="http://schemas.microsoft.com/office/powerpoint/2010/main" val="467267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c5f2a629a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c5f2a629a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Let’s give our feed a good name and create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the feed and go to next step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250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d8d010c5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6d8d010c5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c5f2a629a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c5f2a629a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We give our toggle switch a nice name. Can leave the rest as 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We expect to receive a value of either ON or OFF depending on the toggle’s state.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our button looks like.</a:t>
            </a:r>
          </a:p>
          <a:p>
            <a:r>
              <a:rPr lang="en-US" dirty="0"/>
              <a:t>Next we need some key information that we use later as part of our Raspberry Pi program</a:t>
            </a:r>
          </a:p>
          <a:p>
            <a:r>
              <a:rPr lang="en-US" dirty="0"/>
              <a:t>Click My Key</a:t>
            </a:r>
          </a:p>
        </p:txBody>
      </p:sp>
    </p:spTree>
    <p:extLst>
      <p:ext uri="{BB962C8B-B14F-4D97-AF65-F5344CB8AC3E}">
        <p14:creationId xmlns:p14="http://schemas.microsoft.com/office/powerpoint/2010/main" val="3677481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the Key</a:t>
            </a:r>
          </a:p>
        </p:txBody>
      </p:sp>
    </p:spTree>
    <p:extLst>
      <p:ext uri="{BB962C8B-B14F-4D97-AF65-F5344CB8AC3E}">
        <p14:creationId xmlns:p14="http://schemas.microsoft.com/office/powerpoint/2010/main" val="3897700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c5f2a629a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c5f2a629a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We are going to want the username and key information, but are going to use it in a Python program, so it will be declared a little differently.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c5f2a629a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c5f2a629a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Save a copy of this info in a text file.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507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c5f2a629a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c5f2a629a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create an account with IFTTT, you’ll likely see a page like this, which is where we create our first widget</a:t>
            </a:r>
          </a:p>
          <a:p>
            <a:r>
              <a:rPr lang="en-US" dirty="0"/>
              <a:t>Click Create</a:t>
            </a:r>
          </a:p>
        </p:txBody>
      </p:sp>
    </p:spTree>
    <p:extLst>
      <p:ext uri="{BB962C8B-B14F-4D97-AF65-F5344CB8AC3E}">
        <p14:creationId xmlns:p14="http://schemas.microsoft.com/office/powerpoint/2010/main" val="2952132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decided I needed more from the service, so have paid plan and my start page looks like this. </a:t>
            </a:r>
          </a:p>
          <a:p>
            <a:endParaRPr lang="en-US" dirty="0"/>
          </a:p>
          <a:p>
            <a:r>
              <a:rPr lang="en-US" dirty="0"/>
              <a:t>The point is that we need to create a new IFTTT</a:t>
            </a:r>
          </a:p>
          <a:p>
            <a:endParaRPr lang="en-US" dirty="0"/>
          </a:p>
          <a:p>
            <a:r>
              <a:rPr lang="en-US" dirty="0"/>
              <a:t>Click Create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2036545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choose a service</a:t>
            </a:r>
          </a:p>
          <a:p>
            <a:r>
              <a:rPr lang="en-US" dirty="0"/>
              <a:t>Search for “button”</a:t>
            </a:r>
          </a:p>
        </p:txBody>
      </p:sp>
    </p:spTree>
    <p:extLst>
      <p:ext uri="{BB962C8B-B14F-4D97-AF65-F5344CB8AC3E}">
        <p14:creationId xmlns:p14="http://schemas.microsoft.com/office/powerpoint/2010/main" val="15506920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the button widget</a:t>
            </a:r>
          </a:p>
        </p:txBody>
      </p:sp>
    </p:spTree>
    <p:extLst>
      <p:ext uri="{BB962C8B-B14F-4D97-AF65-F5344CB8AC3E}">
        <p14:creationId xmlns:p14="http://schemas.microsoft.com/office/powerpoint/2010/main" val="4245192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d8d010c59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d8d010c59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CA" dirty="0"/>
              <a:t>Choose the suggested, default trigger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1249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add what should happen when the button is pressed</a:t>
            </a:r>
          </a:p>
          <a:p>
            <a:r>
              <a:rPr lang="en-US" dirty="0"/>
              <a:t>Click Add</a:t>
            </a:r>
          </a:p>
        </p:txBody>
      </p:sp>
    </p:spTree>
    <p:extLst>
      <p:ext uri="{BB962C8B-B14F-4D97-AF65-F5344CB8AC3E}">
        <p14:creationId xmlns:p14="http://schemas.microsoft.com/office/powerpoint/2010/main" val="3564203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f2a629a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c5f2a629a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There are many services, but it happens that the one we want is near the top.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Choose Adafruit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page automatically updates with results as we type, so we see this</a:t>
            </a:r>
          </a:p>
          <a:p>
            <a:r>
              <a:rPr lang="en-US" dirty="0"/>
              <a:t>Click the icon</a:t>
            </a:r>
          </a:p>
        </p:txBody>
      </p:sp>
    </p:spTree>
    <p:extLst>
      <p:ext uri="{BB962C8B-B14F-4D97-AF65-F5344CB8AC3E}">
        <p14:creationId xmlns:p14="http://schemas.microsoft.com/office/powerpoint/2010/main" val="3089598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c5f2a629a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c5f2a629a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Similar to before, we take the default.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Click Send data to Adafruit 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In other IFTTT actions there can be more…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set up the action by making some choices…</a:t>
            </a:r>
          </a:p>
        </p:txBody>
      </p:sp>
    </p:spTree>
    <p:extLst>
      <p:ext uri="{BB962C8B-B14F-4D97-AF65-F5344CB8AC3E}">
        <p14:creationId xmlns:p14="http://schemas.microsoft.com/office/powerpoint/2010/main" val="33422168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I had already connected my Adafruit account as a service in IFTTT, so IFTTT knew about the feed names available.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We choose </a:t>
            </a:r>
            <a:r>
              <a:rPr lang="en-US" dirty="0" err="1"/>
              <a:t>HackEDbeta</a:t>
            </a:r>
            <a:r>
              <a:rPr lang="en-US" dirty="0"/>
              <a:t> Toggle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3346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put anything for the data to save, but we’d like to differentiate one button push from another so we can switch things on and off</a:t>
            </a:r>
          </a:p>
          <a:p>
            <a:r>
              <a:rPr lang="en-US" dirty="0"/>
              <a:t>Click Create 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3969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a widget, which responds to a button press, and we have an action, which is to send some data to Adafruit IO</a:t>
            </a:r>
          </a:p>
          <a:p>
            <a:r>
              <a:rPr lang="en-US" dirty="0"/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6666545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didn’t like the default name for the applet, so made it something better</a:t>
            </a:r>
          </a:p>
          <a:p>
            <a:r>
              <a:rPr lang="en-US" dirty="0"/>
              <a:t>Our widget is finished, so click Finish</a:t>
            </a:r>
          </a:p>
        </p:txBody>
      </p:sp>
    </p:spTree>
    <p:extLst>
      <p:ext uri="{BB962C8B-B14F-4D97-AF65-F5344CB8AC3E}">
        <p14:creationId xmlns:p14="http://schemas.microsoft.com/office/powerpoint/2010/main" val="169789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c5f2a62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c5f2a62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 da!</a:t>
            </a:r>
          </a:p>
        </p:txBody>
      </p:sp>
    </p:spTree>
    <p:extLst>
      <p:ext uri="{BB962C8B-B14F-4D97-AF65-F5344CB8AC3E}">
        <p14:creationId xmlns:p14="http://schemas.microsoft.com/office/powerpoint/2010/main" val="5381656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Pretty soon the new widgets show up on my iPhone IFTTT app</a:t>
            </a:r>
          </a:p>
          <a:p>
            <a:r>
              <a:rPr lang="en-US" dirty="0"/>
              <a:t>If I swipe right, I can see that the widget shows up on the screen. I can tap it to send a message to the MQTT broker, essentially that I’ve pressed the momentary button</a:t>
            </a:r>
          </a:p>
          <a:p>
            <a:endParaRPr lang="en-US" dirty="0"/>
          </a:p>
          <a:p>
            <a:r>
              <a:rPr lang="en-US" dirty="0"/>
              <a:t>&lt;switch to live MQTT and show action received in real time&gt;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999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c5f2a629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c5f2a629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c5f2a629a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c5f2a629a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first part of the Python program we just import what is needed and set up the </a:t>
            </a:r>
            <a:r>
              <a:rPr lang="en-US" dirty="0" err="1"/>
              <a:t>Tkinter</a:t>
            </a:r>
            <a:r>
              <a:rPr lang="en-US" dirty="0"/>
              <a:t> window used to show the status of the received message</a:t>
            </a:r>
          </a:p>
          <a:p>
            <a:r>
              <a:rPr lang="en-US" dirty="0"/>
              <a:t>That is, the button push from the phone widgets</a:t>
            </a:r>
          </a:p>
        </p:txBody>
      </p:sp>
    </p:spTree>
    <p:extLst>
      <p:ext uri="{BB962C8B-B14F-4D97-AF65-F5344CB8AC3E}">
        <p14:creationId xmlns:p14="http://schemas.microsoft.com/office/powerpoint/2010/main" val="1028363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define the credentials from </a:t>
            </a:r>
            <a:r>
              <a:rPr lang="en-US" dirty="0" err="1"/>
              <a:t>Adafruit.io</a:t>
            </a:r>
            <a:r>
              <a:rPr lang="en-US" dirty="0"/>
              <a:t>, which we saved in an earlier step</a:t>
            </a:r>
          </a:p>
          <a:p>
            <a:r>
              <a:rPr lang="en-US" dirty="0"/>
              <a:t>We use them to connect to </a:t>
            </a:r>
            <a:r>
              <a:rPr lang="en-US" dirty="0" err="1"/>
              <a:t>Adafruit.io</a:t>
            </a:r>
            <a:r>
              <a:rPr lang="en-US" dirty="0"/>
              <a:t> and get the initial stat of the button feed data</a:t>
            </a:r>
          </a:p>
        </p:txBody>
      </p:sp>
    </p:spTree>
    <p:extLst>
      <p:ext uri="{BB962C8B-B14F-4D97-AF65-F5344CB8AC3E}">
        <p14:creationId xmlns:p14="http://schemas.microsoft.com/office/powerpoint/2010/main" val="6254031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thing we do is to define a simple </a:t>
            </a:r>
            <a:r>
              <a:rPr lang="en-US" dirty="0" err="1"/>
              <a:t>Tkinter</a:t>
            </a:r>
            <a:r>
              <a:rPr lang="en-US" dirty="0"/>
              <a:t> label we can use to show the change in button state</a:t>
            </a:r>
          </a:p>
          <a:p>
            <a:r>
              <a:rPr lang="en-US" dirty="0"/>
              <a:t>It will show either ON or OFF.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checkFeed</a:t>
            </a:r>
            <a:r>
              <a:rPr lang="en-US" dirty="0"/>
              <a:t> task is used to check the state of the feed every second, as can be seen in the “after” function.</a:t>
            </a:r>
          </a:p>
        </p:txBody>
      </p:sp>
    </p:spTree>
    <p:extLst>
      <p:ext uri="{BB962C8B-B14F-4D97-AF65-F5344CB8AC3E}">
        <p14:creationId xmlns:p14="http://schemas.microsoft.com/office/powerpoint/2010/main" val="10726313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run the </a:t>
            </a:r>
            <a:r>
              <a:rPr lang="en-US" dirty="0" err="1"/>
              <a:t>MQTTRelay.py</a:t>
            </a:r>
            <a:r>
              <a:rPr lang="en-US" dirty="0"/>
              <a:t> program from the command line, we’ll see something like this.</a:t>
            </a:r>
          </a:p>
          <a:p>
            <a:endParaRPr lang="en-US" dirty="0"/>
          </a:p>
          <a:p>
            <a:r>
              <a:rPr lang="en-US"/>
              <a:t>Let’ try and do a live run</a:t>
            </a:r>
          </a:p>
        </p:txBody>
      </p:sp>
    </p:spTree>
    <p:extLst>
      <p:ext uri="{BB962C8B-B14F-4D97-AF65-F5344CB8AC3E}">
        <p14:creationId xmlns:p14="http://schemas.microsoft.com/office/powerpoint/2010/main" val="12951961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c5f2a629a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c5f2a629a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c5f2a629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c5f2a629a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c5f2a629a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c5f2a629a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c5f2a629a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c5f2a629a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IFTTT supports building little apps or applets that will connect your phone or computer to other IoT things.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MQTT is a light-weight publish-subscribe protocol used to connect devices over a network, and most commonly used for IoT applications. We can think of a client server relationship for MQTT-enabled things.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c5f2a629a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c5f2a629a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IFTTT service connects to the MQTT broker aka server and will push events to it.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5976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c5f2a629a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c5f2a629a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RPi also connects to the MQTT broker and subscribes for events that match what the IFTTT client might push.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If the RPi gets an event it’s looking for, it can do something, like turn on a switch, make a measurement, or in our case display a dialogue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930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io.adafruit.com/eeknud/dashboard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io.adafruit.com/eeknud/dashboard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ud/HackEDbeta2021Worksho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s://ifttt.com/" TargetMode="External"/><Relationship Id="rId4" Type="http://schemas.openxmlformats.org/officeDocument/2006/relationships/hyperlink" Target="https://io.adafuit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ud/HackEDbeta2021Workshop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QT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991250"/>
            <a:ext cx="8520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fortaa Regular"/>
                <a:ea typeface="Comfortaa Regular"/>
                <a:cs typeface="Comfortaa Regular"/>
                <a:sym typeface="Comfortaa Regular"/>
              </a:rPr>
              <a:t>End-to-End IoT</a:t>
            </a:r>
            <a:endParaRPr dirty="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171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fortaa Medium"/>
                <a:ea typeface="Comfortaa Medium"/>
                <a:cs typeface="Comfortaa Medium"/>
                <a:sym typeface="Comfortaa"/>
              </a:rPr>
              <a:t>IFTTT + MQTT; Internet-RPi</a:t>
            </a:r>
            <a:endParaRPr dirty="0">
              <a:latin typeface="Comfortaa Medium"/>
              <a:ea typeface="Comfortaa Medium"/>
              <a:cs typeface="Comfortaa Medium"/>
              <a:sym typeface="Comforta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099226" y="3385580"/>
            <a:ext cx="3725867" cy="122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Comfortaa Regular"/>
                <a:ea typeface="Comfortaa Regular"/>
                <a:cs typeface="Comfortaa Regular"/>
                <a:sym typeface="Comfortaa Regular"/>
              </a:rPr>
              <a:t>Steven Knudsen, PhD, P</a:t>
            </a:r>
            <a:r>
              <a:rPr lang="en-CA" i="1" dirty="0">
                <a:latin typeface="Comfortaa Regular"/>
                <a:ea typeface="Comfortaa Regular"/>
                <a:cs typeface="Comfortaa Regular"/>
                <a:sym typeface="Comfortaa Regular"/>
              </a:rPr>
              <a:t>E</a:t>
            </a:r>
            <a:r>
              <a:rPr lang="en" i="1" dirty="0">
                <a:latin typeface="Comfortaa Regular"/>
                <a:ea typeface="Comfortaa Regular"/>
                <a:cs typeface="Comfortaa Regular"/>
                <a:sym typeface="Comfortaa Regular"/>
              </a:rPr>
              <a:t>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Comfortaa Regular"/>
                <a:ea typeface="Comfortaa Regular"/>
                <a:cs typeface="Comfortaa Regular"/>
                <a:sym typeface="Comfortaa Regular"/>
              </a:rPr>
              <a:t>Industrial Professor in Applied Innovation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Comfortaa Regular"/>
                <a:ea typeface="Comfortaa Regular"/>
                <a:cs typeface="Comfortaa Regular"/>
                <a:sym typeface="Comfortaa Regular"/>
              </a:rPr>
              <a:t>Department of Electrical and Computer </a:t>
            </a:r>
            <a:r>
              <a:rPr lang="en" i="1" dirty="0" err="1">
                <a:latin typeface="Comfortaa Regular"/>
                <a:ea typeface="Comfortaa Regular"/>
                <a:cs typeface="Comfortaa Regular"/>
                <a:sym typeface="Comfortaa Regular"/>
              </a:rPr>
              <a:t>Engg</a:t>
            </a:r>
            <a:r>
              <a:rPr lang="en" i="1" dirty="0">
                <a:latin typeface="Comfortaa Regular"/>
                <a:ea typeface="Comfortaa Regular"/>
                <a:cs typeface="Comfortaa Regular"/>
                <a:sym typeface="Comfortaa Regular"/>
              </a:rPr>
              <a:t>.</a:t>
            </a:r>
            <a:endParaRPr i="1" dirty="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Comfortaa Regular"/>
                <a:ea typeface="Comfortaa Regular"/>
                <a:cs typeface="Comfortaa Regular"/>
                <a:sym typeface="Comfortaa Regular"/>
              </a:rPr>
              <a:t>Mentor, ICE</a:t>
            </a:r>
            <a:endParaRPr i="1" dirty="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err="1">
                <a:latin typeface="Comfortaa Regular"/>
                <a:ea typeface="Comfortaa Regular"/>
                <a:cs typeface="Comfortaa Regular"/>
                <a:sym typeface="Comfortaa Regular"/>
              </a:rPr>
              <a:t>knud@ualberta.ca</a:t>
            </a:r>
            <a:endParaRPr i="1" dirty="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3A220490-3EFF-3B0B-0D91-601EE4231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651" y="3001050"/>
            <a:ext cx="2002943" cy="18259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 MQTT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 up with io.adafruit.com  (aka AIO)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new dashboard and open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new feed and block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up / customize the block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Record AIO key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Needed for IFTTT and RPi client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8DBD3D-456E-E8EB-AAFE-121E0E1CBA63}"/>
              </a:ext>
            </a:extLst>
          </p:cNvPr>
          <p:cNvSpPr/>
          <p:nvPr/>
        </p:nvSpPr>
        <p:spPr>
          <a:xfrm rot="18762780">
            <a:off x="4995830" y="1666952"/>
            <a:ext cx="24160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1D04C00C-979F-47C9-28FB-DC15AE83D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0858" cy="44521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DAD829-0607-B74C-9277-48F075A73A0C}"/>
              </a:ext>
            </a:extLst>
          </p:cNvPr>
          <p:cNvSpPr txBox="1"/>
          <p:nvPr/>
        </p:nvSpPr>
        <p:spPr>
          <a:xfrm>
            <a:off x="1137851" y="4452198"/>
            <a:ext cx="3565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https://io.adafruit.com/eeknud/dashboards</a:t>
            </a:r>
            <a:r>
              <a:rPr 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1D04C00C-979F-47C9-28FB-DC15AE83D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0858" cy="44521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DAD829-0607-B74C-9277-48F075A73A0C}"/>
              </a:ext>
            </a:extLst>
          </p:cNvPr>
          <p:cNvSpPr txBox="1"/>
          <p:nvPr/>
        </p:nvSpPr>
        <p:spPr>
          <a:xfrm>
            <a:off x="1137851" y="4452198"/>
            <a:ext cx="3565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https://io.adafruit.com/eeknud/dashboards</a:t>
            </a:r>
            <a:r>
              <a:rPr lang="en-US" dirty="0"/>
              <a:t> 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F03F362D-8529-3193-0BEB-EF9923C52632}"/>
              </a:ext>
            </a:extLst>
          </p:cNvPr>
          <p:cNvSpPr/>
          <p:nvPr/>
        </p:nvSpPr>
        <p:spPr>
          <a:xfrm>
            <a:off x="98210" y="3262198"/>
            <a:ext cx="7837714" cy="47352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07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59DADE1-BB4F-C9D2-5BF5-7C9CB3295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0518"/>
            <a:ext cx="9144001" cy="436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18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1DDAF0B-84D3-E2CB-CD87-9A7B27F3E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334"/>
            <a:ext cx="9155506" cy="43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91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1DDAF0B-84D3-E2CB-CD87-9A7B27F3E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334"/>
            <a:ext cx="9155506" cy="4374831"/>
          </a:xfrm>
          <a:prstGeom prst="rect">
            <a:avLst/>
          </a:prstGeom>
        </p:spPr>
      </p:pic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692DEB6B-074B-90A9-8729-5427BD564AA1}"/>
              </a:ext>
            </a:extLst>
          </p:cNvPr>
          <p:cNvSpPr/>
          <p:nvPr/>
        </p:nvSpPr>
        <p:spPr>
          <a:xfrm>
            <a:off x="4628271" y="1624819"/>
            <a:ext cx="2321169" cy="82999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79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B5B2820-3750-ACD6-7FA9-6782DD01C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" y="0"/>
            <a:ext cx="910742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00B3BE8-05B9-DE0E-20F7-56369DBFE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8" y="0"/>
            <a:ext cx="9030003" cy="5143500"/>
          </a:xfrm>
          <a:prstGeom prst="rect">
            <a:avLst/>
          </a:prstGeom>
        </p:spPr>
      </p:pic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61D1B11B-D365-4DB0-0666-B984A002F5FD}"/>
              </a:ext>
            </a:extLst>
          </p:cNvPr>
          <p:cNvSpPr/>
          <p:nvPr/>
        </p:nvSpPr>
        <p:spPr>
          <a:xfrm rot="20080325">
            <a:off x="499403" y="1357533"/>
            <a:ext cx="1533379" cy="82999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87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FC1B43-A0F8-0049-91AF-E3C6E92E6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710"/>
            <a:ext cx="9144000" cy="44500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7CA670-1ACF-9947-9E42-85A5AD4C3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467"/>
            <a:ext cx="9144000" cy="47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90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25" y="504175"/>
            <a:ext cx="835525" cy="16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608" y="685338"/>
            <a:ext cx="2619326" cy="12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293" y="551850"/>
            <a:ext cx="2023626" cy="15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8788" y="3011805"/>
            <a:ext cx="1542650" cy="10292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4"/>
          <p:cNvCxnSpPr>
            <a:stCxn id="63" idx="3"/>
            <a:endCxn id="64" idx="1"/>
          </p:cNvCxnSpPr>
          <p:nvPr/>
        </p:nvCxnSpPr>
        <p:spPr>
          <a:xfrm>
            <a:off x="1410250" y="1310700"/>
            <a:ext cx="11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70;p14"/>
          <p:cNvCxnSpPr>
            <a:stCxn id="64" idx="3"/>
            <a:endCxn id="65" idx="1"/>
          </p:cNvCxnSpPr>
          <p:nvPr/>
        </p:nvCxnSpPr>
        <p:spPr>
          <a:xfrm>
            <a:off x="5228934" y="1310700"/>
            <a:ext cx="11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71;p14"/>
          <p:cNvCxnSpPr>
            <a:stCxn id="65" idx="2"/>
            <a:endCxn id="68" idx="0"/>
          </p:cNvCxnSpPr>
          <p:nvPr/>
        </p:nvCxnSpPr>
        <p:spPr>
          <a:xfrm>
            <a:off x="7440105" y="2069575"/>
            <a:ext cx="0" cy="9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" name="Google Shape;72;p14"/>
          <p:cNvCxnSpPr>
            <a:cxnSpLocks/>
            <a:stCxn id="68" idx="1"/>
            <a:endCxn id="74" idx="3"/>
          </p:cNvCxnSpPr>
          <p:nvPr/>
        </p:nvCxnSpPr>
        <p:spPr>
          <a:xfrm flipH="1">
            <a:off x="4348775" y="3526450"/>
            <a:ext cx="232001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9325" y="2216937"/>
            <a:ext cx="647500" cy="6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188375" y="3098350"/>
            <a:ext cx="41604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latin typeface="Comfortaa SemiBold"/>
                <a:ea typeface="Comfortaa SemiBold"/>
                <a:cs typeface="Comfortaa SemiBold"/>
                <a:sym typeface="Comfortaa"/>
              </a:rPr>
              <a:t>Objective: T</a:t>
            </a:r>
            <a:r>
              <a:rPr lang="en-CA" sz="1800" i="1" dirty="0">
                <a:latin typeface="Comfortaa SemiBold"/>
                <a:ea typeface="Comfortaa SemiBold"/>
                <a:cs typeface="Comfortaa SemiBold"/>
                <a:sym typeface="Comfortaa"/>
              </a:rPr>
              <a:t>k</a:t>
            </a:r>
            <a:r>
              <a:rPr lang="en" sz="1800" i="1" dirty="0">
                <a:latin typeface="Comfortaa SemiBold"/>
                <a:ea typeface="Comfortaa SemiBold"/>
                <a:cs typeface="Comfortaa SemiBold"/>
                <a:sym typeface="Comfortaa"/>
              </a:rPr>
              <a:t>inter notification triggered.</a:t>
            </a:r>
            <a:endParaRPr sz="1800" i="1" dirty="0">
              <a:latin typeface="Comfortaa SemiBold"/>
              <a:ea typeface="Comfortaa SemiBold"/>
              <a:cs typeface="Comfortaa SemiBold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5067D2-17DD-F740-A90A-30D257FB6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82" y="0"/>
            <a:ext cx="706223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3FC102F-2664-D582-941A-6D85D4F76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939"/>
            <a:ext cx="9145479" cy="43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35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3FC102F-2664-D582-941A-6D85D4F76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939"/>
            <a:ext cx="9145479" cy="4379621"/>
          </a:xfrm>
          <a:prstGeom prst="rect">
            <a:avLst/>
          </a:prstGeom>
        </p:spPr>
      </p:pic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7A8F4543-CFB5-263A-A5E5-32DECB6166EC}"/>
              </a:ext>
            </a:extLst>
          </p:cNvPr>
          <p:cNvSpPr/>
          <p:nvPr/>
        </p:nvSpPr>
        <p:spPr>
          <a:xfrm rot="20080325">
            <a:off x="6140549" y="670036"/>
            <a:ext cx="1533379" cy="82999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43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9EBAD4-8512-506A-3B5D-8750BD25C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6" y="0"/>
            <a:ext cx="888422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9EBAD4-8512-506A-3B5D-8750BD25C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6" y="0"/>
            <a:ext cx="8884228" cy="5143500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F988BB2B-635E-5079-F567-6CA09626ACAB}"/>
              </a:ext>
            </a:extLst>
          </p:cNvPr>
          <p:cNvSpPr/>
          <p:nvPr/>
        </p:nvSpPr>
        <p:spPr>
          <a:xfrm>
            <a:off x="3840479" y="2571750"/>
            <a:ext cx="3270739" cy="103472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879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</a:t>
            </a:r>
            <a:r>
              <a:rPr lang="en"/>
              <a:t>, set </a:t>
            </a:r>
            <a:r>
              <a:rPr lang="en" dirty="0"/>
              <a:t>up IFTTT</a:t>
            </a:r>
            <a:endParaRPr dirty="0"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Create a new widget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Select an action (“This”)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Button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Select a service (“That”)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Choose Adafruit service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" dirty="0"/>
          </a:p>
          <a:p>
            <a:pPr marL="139700" indent="0">
              <a:buSzPts val="1400"/>
              <a:buNone/>
            </a:pPr>
            <a:r>
              <a:rPr lang="en" dirty="0"/>
              <a:t>We’ll make one button to toggle something ON, and another to toggle it OFF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E6E5C4C-1FD2-A046-9ED2-43D415D61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3" t="7536" r="3698" b="5508"/>
          <a:stretch/>
        </p:blipFill>
        <p:spPr>
          <a:xfrm>
            <a:off x="359862" y="154069"/>
            <a:ext cx="8424275" cy="483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7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6E1B81-15F2-A224-1DA5-AF0A67526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87" y="0"/>
            <a:ext cx="7772400" cy="503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42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B31426-0394-F707-C1D3-741A98A14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29" y="403113"/>
            <a:ext cx="7772400" cy="329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7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43DF79-6167-A650-A531-EC094EEB9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44" y="0"/>
            <a:ext cx="7772400" cy="50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5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46951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Main Steps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Set up MQTT (Adafruit IO)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Set up IFTTT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Confirm RPi can poll MQTT server, get command from IFTTT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Make simple </a:t>
            </a:r>
            <a:r>
              <a:rPr lang="en" dirty="0" err="1"/>
              <a:t>tkinter</a:t>
            </a:r>
            <a:r>
              <a:rPr lang="en" dirty="0"/>
              <a:t> program that displays a dialog when triggered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Done!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27BD189-7389-153B-358B-45E44163E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678" y="0"/>
            <a:ext cx="56026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13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F53F39CB-8B6E-07C6-0B4C-F5B0D7157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356" y="0"/>
            <a:ext cx="51372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87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imeline&#10;&#10;Description automatically generated with medium confidence">
            <a:extLst>
              <a:ext uri="{FF2B5EF4-FFF2-40B4-BE49-F238E27FC236}">
                <a16:creationId xmlns:a16="http://schemas.microsoft.com/office/drawing/2014/main" id="{C1327BFB-D368-8903-A907-137A7242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51" y="0"/>
            <a:ext cx="72078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35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076B716-7A2A-74ED-268A-C81226677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342" y="0"/>
            <a:ext cx="649131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E6F4A7-FB87-5079-80D8-F84ECC7B6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20" y="0"/>
            <a:ext cx="7772400" cy="511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29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CFEB92B-8D3B-2FDC-AC21-626667EE5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57" y="0"/>
            <a:ext cx="481788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4E7FA0-BFBA-A4B4-A21E-D0E6BF3D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250" y="0"/>
            <a:ext cx="3505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1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0B956D-3207-C83C-417C-0ADCE441A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068" y="0"/>
            <a:ext cx="36758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79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10F341-D76D-686E-BBD3-69485AF9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849" y="0"/>
            <a:ext cx="37743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44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FC7BF9-BC97-1FCB-15E9-C260209D8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293" y="0"/>
            <a:ext cx="51374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1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and Caveats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github.com/knud/</a:t>
            </a:r>
            <a:r>
              <a:rPr lang="en" dirty="0">
                <a:hlinkClick r:id="rId3"/>
              </a:rPr>
              <a:t>HackEDbeta2022Workshop</a:t>
            </a:r>
            <a:r>
              <a:rPr lang="en" dirty="0"/>
              <a:t> 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CA" dirty="0">
                <a:hlinkClick r:id="rId4"/>
              </a:rPr>
              <a:t>i</a:t>
            </a:r>
            <a:r>
              <a:rPr lang="en" dirty="0">
                <a:hlinkClick r:id="rId4"/>
              </a:rPr>
              <a:t>o.adafuit.com</a:t>
            </a:r>
            <a:r>
              <a:rPr lang="en" dirty="0"/>
              <a:t> - MQTT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hlinkClick r:id="rId5"/>
              </a:rPr>
              <a:t>ifttt.com</a:t>
            </a:r>
            <a:r>
              <a:rPr lang="en" dirty="0"/>
              <a:t> – If This T</a:t>
            </a:r>
            <a:r>
              <a:rPr lang="en-CA" dirty="0"/>
              <a:t>h</a:t>
            </a:r>
            <a:r>
              <a:rPr lang="en" dirty="0" err="1"/>
              <a:t>en</a:t>
            </a:r>
            <a:r>
              <a:rPr lang="en" dirty="0"/>
              <a:t> That (IFTTT)</a:t>
            </a:r>
            <a:endParaRPr dirty="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9925" y="0"/>
            <a:ext cx="3164076" cy="316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6B2EA17-9EA8-5A87-E323-166935B2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416" y="0"/>
            <a:ext cx="64331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21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B1DC6DB-0E06-945B-3567-0E081720E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08" y="0"/>
            <a:ext cx="88081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97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83373-F16A-30DB-4DD2-E101FC0AA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Duplicate what we just did to make a second widget</a:t>
            </a:r>
            <a:br>
              <a:rPr lang="en-US" dirty="0"/>
            </a:br>
            <a:endParaRPr lang="en-US" dirty="0"/>
          </a:p>
          <a:p>
            <a:pPr marL="114300" indent="0">
              <a:buNone/>
            </a:pPr>
            <a:r>
              <a:rPr lang="en-US" dirty="0"/>
              <a:t>It will be </a:t>
            </a:r>
            <a:r>
              <a:rPr lang="en-US" dirty="0" err="1"/>
              <a:t>HackEDbeta</a:t>
            </a:r>
            <a:r>
              <a:rPr lang="en-US" dirty="0"/>
              <a:t> OFF, and will send a message that is “OFF” when toggled</a:t>
            </a:r>
          </a:p>
        </p:txBody>
      </p:sp>
    </p:spTree>
    <p:extLst>
      <p:ext uri="{BB962C8B-B14F-4D97-AF65-F5344CB8AC3E}">
        <p14:creationId xmlns:p14="http://schemas.microsoft.com/office/powerpoint/2010/main" val="572299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591558-C190-CF0E-F07F-EB3555649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382191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EDF46C-B513-D5F4-DE6D-8BC8CBB6C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251" y="593313"/>
            <a:ext cx="2104462" cy="455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8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ECF1B8-5158-38C7-A6BA-1DFE59A2D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430439"/>
            <a:ext cx="9149750" cy="428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73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9154AA-6DE6-2247-6BCD-775423268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07" b="8553"/>
          <a:stretch/>
        </p:blipFill>
        <p:spPr>
          <a:xfrm>
            <a:off x="0" y="340296"/>
            <a:ext cx="9142136" cy="462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32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far...</a:t>
            </a:r>
            <a:endParaRPr/>
          </a:p>
        </p:txBody>
      </p:sp>
      <p:sp>
        <p:nvSpPr>
          <p:cNvPr id="188" name="Google Shape;188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At this point the IFTTT ON and OFF widgets should activate and be available on your phone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BTW, you need an IFTTT account and their app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Activating the widget sends the data you specified to the Adafruit feed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Adafruit MQTT broker makes note of it for any subscribers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But we need a subscriber...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</a:t>
            </a:r>
            <a:endParaRPr/>
          </a:p>
        </p:txBody>
      </p:sp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Need to be sure that </a:t>
            </a:r>
            <a:r>
              <a:rPr lang="en" dirty="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requests</a:t>
            </a:r>
            <a:r>
              <a:rPr lang="en" dirty="0"/>
              <a:t>, and </a:t>
            </a:r>
            <a:r>
              <a:rPr lang="en" dirty="0" err="1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adafruit</a:t>
            </a:r>
            <a:r>
              <a:rPr lang="en" dirty="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-io</a:t>
            </a:r>
            <a:r>
              <a:rPr lang="en" dirty="0"/>
              <a:t> are installed.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</a:pPr>
            <a:r>
              <a:rPr lang="en" dirty="0" err="1">
                <a:latin typeface="Roboto Mono"/>
                <a:ea typeface="Roboto Mono"/>
                <a:cs typeface="Roboto Mono"/>
                <a:sym typeface="Roboto Mono"/>
              </a:rPr>
              <a:t>sudo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 pip3 install requests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</a:pPr>
            <a:r>
              <a:rPr lang="en-CA" dirty="0"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udo pip3 install </a:t>
            </a:r>
            <a:r>
              <a:rPr lang="en" dirty="0" err="1">
                <a:latin typeface="Roboto Mono"/>
                <a:ea typeface="Roboto Mono"/>
                <a:cs typeface="Roboto Mono"/>
                <a:sym typeface="Roboto Mono"/>
              </a:rPr>
              <a:t>adafruit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-io</a:t>
            </a:r>
            <a:br>
              <a:rPr lang="en" dirty="0">
                <a:latin typeface="Roboto Mono"/>
                <a:ea typeface="Roboto Mono"/>
                <a:cs typeface="Roboto Mono"/>
                <a:sym typeface="Roboto Mono"/>
              </a:rPr>
            </a:b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Need </a:t>
            </a:r>
            <a:r>
              <a:rPr lang="en" dirty="0" err="1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MQTTRelay.py</a:t>
            </a:r>
            <a:r>
              <a:rPr lang="en" dirty="0"/>
              <a:t> from 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github.com/knud/HackEDbeta2022Workshop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err="1">
                <a:latin typeface="Roboto Mono"/>
                <a:ea typeface="Roboto Mono"/>
                <a:cs typeface="Roboto Mono"/>
                <a:sym typeface="Roboto Mono"/>
              </a:rPr>
              <a:t>MQTTRelay</a:t>
            </a:r>
            <a:endParaRPr lang="en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Connects to </a:t>
            </a:r>
            <a:r>
              <a:rPr lang="en" dirty="0" err="1">
                <a:latin typeface="Roboto Mono"/>
                <a:ea typeface="Roboto Mono"/>
                <a:cs typeface="Roboto Mono"/>
                <a:sym typeface="Roboto Mono"/>
              </a:rPr>
              <a:t>Adafruit.io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 MQTT server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Looks for changes to the last posted message (ON or OFF)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Notifies the user via the command line and a simple T</a:t>
            </a:r>
            <a:r>
              <a:rPr lang="en-CA" dirty="0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inter window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5BF7D00-803E-534B-9D86-7DF83BDE9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08" y="0"/>
            <a:ext cx="8259384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2A77C5-6592-B6F6-B7EF-A5A9298DC080}"/>
              </a:ext>
            </a:extLst>
          </p:cNvPr>
          <p:cNvSpPr/>
          <p:nvPr/>
        </p:nvSpPr>
        <p:spPr>
          <a:xfrm rot="18762780">
            <a:off x="4995830" y="1666952"/>
            <a:ext cx="24160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955483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6FB7AE5-CE78-2547-84FE-960517E2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4" y="0"/>
            <a:ext cx="8963672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E24554-8A0E-3EFC-BC69-A7089728BBA1}"/>
              </a:ext>
            </a:extLst>
          </p:cNvPr>
          <p:cNvSpPr/>
          <p:nvPr/>
        </p:nvSpPr>
        <p:spPr>
          <a:xfrm rot="18762780">
            <a:off x="4995830" y="1666952"/>
            <a:ext cx="24160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27340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and Cavets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3947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CA" dirty="0"/>
              <a:t>Should work at home. Some necessary networking protocols are blocked in places like the U of A</a:t>
            </a:r>
          </a:p>
          <a:p>
            <a:pPr marL="1200150" lvl="1" indent="-285750">
              <a:lnSpc>
                <a:spcPct val="100000"/>
              </a:lnSpc>
              <a:spcAft>
                <a:spcPts val="1600"/>
              </a:spcAft>
            </a:pPr>
            <a:r>
              <a:rPr lang="en-CA" sz="2000" dirty="0"/>
              <a:t>Zero-conf</a:t>
            </a:r>
          </a:p>
          <a:p>
            <a:pPr marL="1200150" lvl="1" indent="-285750">
              <a:lnSpc>
                <a:spcPct val="100000"/>
              </a:lnSpc>
              <a:spcAft>
                <a:spcPts val="1600"/>
              </a:spcAft>
            </a:pPr>
            <a:r>
              <a:rPr lang="en-CA" sz="2000" dirty="0"/>
              <a:t>Multicast DNS (</a:t>
            </a:r>
            <a:r>
              <a:rPr lang="en-CA" sz="2000" dirty="0" err="1"/>
              <a:t>mDNS</a:t>
            </a:r>
            <a:r>
              <a:rPr lang="en-CA" sz="2000" dirty="0"/>
              <a:t>)</a:t>
            </a:r>
            <a:endParaRPr sz="2000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173" y="0"/>
            <a:ext cx="2892825" cy="332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A3A70C7-F391-954C-B59E-E277B1B72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25" y="0"/>
            <a:ext cx="842235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7AAE6A-E2B1-930B-0760-B3066AA8357E}"/>
              </a:ext>
            </a:extLst>
          </p:cNvPr>
          <p:cNvSpPr/>
          <p:nvPr/>
        </p:nvSpPr>
        <p:spPr>
          <a:xfrm rot="18762780">
            <a:off x="4995830" y="1666952"/>
            <a:ext cx="24160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58708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1635D41-FF08-8E44-8D8E-2A76BCD38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07" y="0"/>
            <a:ext cx="8383785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2A78BE-7B96-70C7-7341-D3086D0494A7}"/>
              </a:ext>
            </a:extLst>
          </p:cNvPr>
          <p:cNvSpPr/>
          <p:nvPr/>
        </p:nvSpPr>
        <p:spPr>
          <a:xfrm rot="18762780">
            <a:off x="4995830" y="1666952"/>
            <a:ext cx="24160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431787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63;p14">
            <a:extLst>
              <a:ext uri="{FF2B5EF4-FFF2-40B4-BE49-F238E27FC236}">
                <a16:creationId xmlns:a16="http://schemas.microsoft.com/office/drawing/2014/main" id="{529752C2-9A4F-7F46-D3E7-155118D9CC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25" y="504175"/>
            <a:ext cx="835525" cy="16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4;p14">
            <a:extLst>
              <a:ext uri="{FF2B5EF4-FFF2-40B4-BE49-F238E27FC236}">
                <a16:creationId xmlns:a16="http://schemas.microsoft.com/office/drawing/2014/main" id="{DCA701C6-BA3F-3228-5BA5-EC2BBB69D1F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608" y="685338"/>
            <a:ext cx="2619326" cy="12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5;p14">
            <a:extLst>
              <a:ext uri="{FF2B5EF4-FFF2-40B4-BE49-F238E27FC236}">
                <a16:creationId xmlns:a16="http://schemas.microsoft.com/office/drawing/2014/main" id="{238CD17B-189A-2553-6207-3751AB4612C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293" y="551850"/>
            <a:ext cx="2023626" cy="15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;p14">
            <a:extLst>
              <a:ext uri="{FF2B5EF4-FFF2-40B4-BE49-F238E27FC236}">
                <a16:creationId xmlns:a16="http://schemas.microsoft.com/office/drawing/2014/main" id="{51FE7CAC-28F7-6BB1-608A-95AF134EAEB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8788" y="3011805"/>
            <a:ext cx="1542650" cy="10292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69;p14">
            <a:extLst>
              <a:ext uri="{FF2B5EF4-FFF2-40B4-BE49-F238E27FC236}">
                <a16:creationId xmlns:a16="http://schemas.microsoft.com/office/drawing/2014/main" id="{2F090502-2F33-4A8D-7618-F8A345632096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1410250" y="1310700"/>
            <a:ext cx="11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70;p14">
            <a:extLst>
              <a:ext uri="{FF2B5EF4-FFF2-40B4-BE49-F238E27FC236}">
                <a16:creationId xmlns:a16="http://schemas.microsoft.com/office/drawing/2014/main" id="{54ADC3D5-3A24-117C-8A12-53E1F7D0979D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5228934" y="1310700"/>
            <a:ext cx="11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71;p14">
            <a:extLst>
              <a:ext uri="{FF2B5EF4-FFF2-40B4-BE49-F238E27FC236}">
                <a16:creationId xmlns:a16="http://schemas.microsoft.com/office/drawing/2014/main" id="{E9F0F447-FAB3-CA36-3E55-CA90DCDEC82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7440105" y="2069575"/>
            <a:ext cx="0" cy="9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72;p14">
            <a:extLst>
              <a:ext uri="{FF2B5EF4-FFF2-40B4-BE49-F238E27FC236}">
                <a16:creationId xmlns:a16="http://schemas.microsoft.com/office/drawing/2014/main" id="{FFE94A06-D13E-50C6-F90D-FFEEE949EFBC}"/>
              </a:ext>
            </a:extLst>
          </p:cNvPr>
          <p:cNvCxnSpPr>
            <a:cxnSpLocks/>
            <a:stCxn id="16" idx="1"/>
            <a:endCxn id="22" idx="3"/>
          </p:cNvCxnSpPr>
          <p:nvPr/>
        </p:nvCxnSpPr>
        <p:spPr>
          <a:xfrm flipH="1">
            <a:off x="4348775" y="3526450"/>
            <a:ext cx="232001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" name="Google Shape;73;p14">
            <a:extLst>
              <a:ext uri="{FF2B5EF4-FFF2-40B4-BE49-F238E27FC236}">
                <a16:creationId xmlns:a16="http://schemas.microsoft.com/office/drawing/2014/main" id="{9AEDA4BA-D910-B599-6721-0E3F7A1DB49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9325" y="2216937"/>
            <a:ext cx="647500" cy="6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74;p14">
            <a:extLst>
              <a:ext uri="{FF2B5EF4-FFF2-40B4-BE49-F238E27FC236}">
                <a16:creationId xmlns:a16="http://schemas.microsoft.com/office/drawing/2014/main" id="{8512788C-3789-656F-FD7B-565FD7C86B35}"/>
              </a:ext>
            </a:extLst>
          </p:cNvPr>
          <p:cNvSpPr txBox="1"/>
          <p:nvPr/>
        </p:nvSpPr>
        <p:spPr>
          <a:xfrm>
            <a:off x="188375" y="3098350"/>
            <a:ext cx="41604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latin typeface="Comfortaa SemiBold"/>
                <a:ea typeface="Comfortaa SemiBold"/>
                <a:cs typeface="Comfortaa SemiBold"/>
                <a:sym typeface="Comfortaa"/>
              </a:rPr>
              <a:t>Objective: T</a:t>
            </a:r>
            <a:r>
              <a:rPr lang="en-CA" sz="1800" i="1" dirty="0">
                <a:latin typeface="Comfortaa SemiBold"/>
                <a:ea typeface="Comfortaa SemiBold"/>
                <a:cs typeface="Comfortaa SemiBold"/>
                <a:sym typeface="Comfortaa"/>
              </a:rPr>
              <a:t>k</a:t>
            </a:r>
            <a:r>
              <a:rPr lang="en" sz="1800" i="1" dirty="0">
                <a:latin typeface="Comfortaa SemiBold"/>
                <a:ea typeface="Comfortaa SemiBold"/>
                <a:cs typeface="Comfortaa SemiBold"/>
                <a:sym typeface="Comfortaa"/>
              </a:rPr>
              <a:t>inter notification triggered.</a:t>
            </a:r>
            <a:endParaRPr sz="1800" i="1" dirty="0">
              <a:latin typeface="Comfortaa SemiBold"/>
              <a:ea typeface="Comfortaa SemiBold"/>
              <a:cs typeface="Comfortaa SemiBold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— mqtt.org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extremely lightweight publish/subscribe messaging transport to support machine-to-machine (M2M), Internet of Things (IoT) interactions.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Small; Windows executable is 1.4 MB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114300" lvl="0" indent="0">
              <a:spcBef>
                <a:spcPts val="1600"/>
              </a:spcBef>
              <a:buNone/>
            </a:pPr>
            <a:r>
              <a:rPr lang="en-CA" dirty="0">
                <a:hlinkClick r:id="rId3"/>
              </a:rPr>
              <a:t>https://en.wikipedia.org/wiki/MQTT</a:t>
            </a:r>
            <a:r>
              <a:rPr lang="en-CA" dirty="0"/>
              <a:t> </a:t>
            </a:r>
          </a:p>
          <a:p>
            <a:pPr marL="114300" lvl="0" indent="0">
              <a:spcBef>
                <a:spcPts val="1600"/>
              </a:spcBef>
              <a:buNone/>
            </a:pPr>
            <a:endParaRPr lang="en-CA" dirty="0"/>
          </a:p>
          <a:p>
            <a:pPr marL="114300" lvl="0" indent="0" algn="r">
              <a:spcBef>
                <a:spcPts val="1600"/>
              </a:spcBef>
              <a:buNone/>
            </a:pPr>
            <a:endParaRPr lang="en-CA" dirty="0"/>
          </a:p>
          <a:p>
            <a:pPr marL="114300" lvl="0" indent="0" algn="r">
              <a:spcBef>
                <a:spcPts val="1600"/>
              </a:spcBef>
              <a:buNone/>
            </a:pPr>
            <a:r>
              <a:rPr lang="en-CA" dirty="0"/>
              <a:t>Specification is found at </a:t>
            </a:r>
            <a:r>
              <a:rPr lang="en-CA" dirty="0" err="1"/>
              <a:t>mqtt.org</a:t>
            </a:r>
            <a:endParaRPr dirty="0"/>
          </a:p>
        </p:txBody>
      </p:sp>
      <p:pic>
        <p:nvPicPr>
          <p:cNvPr id="1026" name="Picture 2" descr="MQTT Specification">
            <a:extLst>
              <a:ext uri="{FF2B5EF4-FFF2-40B4-BE49-F238E27FC236}">
                <a16:creationId xmlns:a16="http://schemas.microsoft.com/office/drawing/2014/main" id="{CFB299AF-E07C-A8CA-D428-511E591D7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003" y="3279600"/>
            <a:ext cx="4675297" cy="119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ASIS Open - OASIS Open">
            <a:extLst>
              <a:ext uri="{FF2B5EF4-FFF2-40B4-BE49-F238E27FC236}">
                <a16:creationId xmlns:a16="http://schemas.microsoft.com/office/drawing/2014/main" id="{A42150D1-C370-0370-3A4E-41FAF4015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003" y="2412611"/>
            <a:ext cx="4690364" cy="93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65C1C82-4EF5-D448-911D-77F51F704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0" y="327971"/>
            <a:ext cx="8874579" cy="44875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65C1C82-4EF5-D448-911D-77F51F704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0" y="327971"/>
            <a:ext cx="8874579" cy="4487557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4519B9B-2036-7B44-A701-9761D70CD989}"/>
              </a:ext>
            </a:extLst>
          </p:cNvPr>
          <p:cNvSpPr/>
          <p:nvPr/>
        </p:nvSpPr>
        <p:spPr>
          <a:xfrm>
            <a:off x="2077278" y="3906078"/>
            <a:ext cx="1043609" cy="318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1A5FEF7F-B8FB-6740-8736-7E3C42C5AE36}"/>
              </a:ext>
            </a:extLst>
          </p:cNvPr>
          <p:cNvSpPr/>
          <p:nvPr/>
        </p:nvSpPr>
        <p:spPr>
          <a:xfrm>
            <a:off x="4025347" y="3836504"/>
            <a:ext cx="1093304" cy="457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57325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65C1C82-4EF5-D448-911D-77F51F704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0" y="327971"/>
            <a:ext cx="8874579" cy="4487557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4519B9B-2036-7B44-A701-9761D70CD989}"/>
              </a:ext>
            </a:extLst>
          </p:cNvPr>
          <p:cNvSpPr/>
          <p:nvPr/>
        </p:nvSpPr>
        <p:spPr>
          <a:xfrm>
            <a:off x="2077278" y="3906078"/>
            <a:ext cx="1043609" cy="318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1A5FEF7F-B8FB-6740-8736-7E3C42C5AE36}"/>
              </a:ext>
            </a:extLst>
          </p:cNvPr>
          <p:cNvSpPr/>
          <p:nvPr/>
        </p:nvSpPr>
        <p:spPr>
          <a:xfrm>
            <a:off x="4025347" y="3836504"/>
            <a:ext cx="1093304" cy="457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C90F161-B890-0840-A147-6DCE45D3AD06}"/>
              </a:ext>
            </a:extLst>
          </p:cNvPr>
          <p:cNvSpPr/>
          <p:nvPr/>
        </p:nvSpPr>
        <p:spPr>
          <a:xfrm>
            <a:off x="5997732" y="3906078"/>
            <a:ext cx="1043609" cy="318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333894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8957</TotalTime>
  <Words>1292</Words>
  <Application>Microsoft Macintosh PowerPoint</Application>
  <PresentationFormat>On-screen Show (16:9)</PresentationFormat>
  <Paragraphs>150</Paragraphs>
  <Slides>52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Comfortaa SemiBold</vt:lpstr>
      <vt:lpstr>Arial</vt:lpstr>
      <vt:lpstr>Comfortaa Regular</vt:lpstr>
      <vt:lpstr>Roboto Mono</vt:lpstr>
      <vt:lpstr>Comfortaa Medium</vt:lpstr>
      <vt:lpstr>Simple Light</vt:lpstr>
      <vt:lpstr>End-to-End IoT</vt:lpstr>
      <vt:lpstr>PowerPoint Presentation</vt:lpstr>
      <vt:lpstr>Overview of Main Steps</vt:lpstr>
      <vt:lpstr>Information and Caveats</vt:lpstr>
      <vt:lpstr>Information and Cavets</vt:lpstr>
      <vt:lpstr>MQTT — mqtt.org</vt:lpstr>
      <vt:lpstr>PowerPoint Presentation</vt:lpstr>
      <vt:lpstr>PowerPoint Presentation</vt:lpstr>
      <vt:lpstr>PowerPoint Presentation</vt:lpstr>
      <vt:lpstr>Set up MQTT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Next, set up IFTTT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far...</vt:lpstr>
      <vt:lpstr>Raspberry Pi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IoT</dc:title>
  <cp:lastModifiedBy>Steven Knudsen</cp:lastModifiedBy>
  <cp:revision>16</cp:revision>
  <dcterms:modified xsi:type="dcterms:W3CDTF">2022-11-04T23:22:42Z</dcterms:modified>
</cp:coreProperties>
</file>